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4"/>
  </p:notesMasterIdLst>
  <p:handoutMasterIdLst>
    <p:handoutMasterId r:id="rId15"/>
  </p:handoutMasterIdLst>
  <p:sldIdLst>
    <p:sldId id="256" r:id="rId5"/>
    <p:sldId id="276" r:id="rId6"/>
    <p:sldId id="277" r:id="rId7"/>
    <p:sldId id="278" r:id="rId8"/>
    <p:sldId id="279" r:id="rId9"/>
    <p:sldId id="286" r:id="rId10"/>
    <p:sldId id="287" r:id="rId11"/>
    <p:sldId id="288" r:id="rId12"/>
    <p:sldId id="28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52" autoAdjust="0"/>
  </p:normalViewPr>
  <p:slideViewPr>
    <p:cSldViewPr snapToGrid="0" showGuides="1">
      <p:cViewPr varScale="1">
        <p:scale>
          <a:sx n="111" d="100"/>
          <a:sy n="111" d="100"/>
        </p:scale>
        <p:origin x="132" y="78"/>
      </p:cViewPr>
      <p:guideLst>
        <p:guide orient="horz" pos="2352"/>
        <p:guide pos="3864"/>
        <p:guide pos="7512"/>
        <p:guide pos="144"/>
        <p:guide orient="horz" pos="624"/>
        <p:guide orient="horz" pos="4056"/>
        <p:guide orient="horz" pos="216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3/7/2024</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3/7/2024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39679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3/7/2024</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3/7/2024</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3/7/2024</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3/7/2024</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3/7/2024</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3/7/2024</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3/7/2024</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3/7/2024</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3/7/2024</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3/7/2024</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3/7/2024</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3/7/2024</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62100" y="990600"/>
            <a:ext cx="9144000" cy="1107996"/>
          </a:xfrm>
        </p:spPr>
        <p:txBody>
          <a:bodyPr lIns="0" tIns="0" rIns="0" bIns="0" anchor="t">
            <a:spAutoFit/>
          </a:bodyPr>
          <a:lstStyle/>
          <a:p>
            <a:r>
              <a:rPr lang="en-US" sz="4000" b="1" dirty="0" smtClean="0">
                <a:solidFill>
                  <a:schemeClr val="bg1"/>
                </a:solidFill>
              </a:rPr>
              <a:t>Linea Detection of Europa Using ML</a:t>
            </a:r>
            <a:r>
              <a:rPr lang="en-US" dirty="0">
                <a:solidFill>
                  <a:schemeClr val="bg1"/>
                </a:solidFill>
              </a:rPr>
              <a:t/>
            </a:r>
            <a:br>
              <a:rPr lang="en-US" dirty="0">
                <a:solidFill>
                  <a:schemeClr val="bg1"/>
                </a:solidFill>
              </a:rPr>
            </a:br>
            <a:r>
              <a:rPr lang="en-US" sz="4000" dirty="0" smtClean="0">
                <a:solidFill>
                  <a:schemeClr val="accent4"/>
                </a:solidFill>
              </a:rPr>
              <a:t>Midway Report</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xmlns="" val="1"/>
              </a:ext>
            </a:extLst>
          </p:cNvPr>
          <p:cNvSpPr/>
          <p:nvPr/>
        </p:nvSpPr>
        <p:spPr>
          <a:xfrm>
            <a:off x="4830418" y="5377384"/>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xmlns="" val="1"/>
              </a:ext>
            </a:extLst>
          </p:cNvPr>
          <p:cNvSpPr/>
          <p:nvPr/>
        </p:nvSpPr>
        <p:spPr>
          <a:xfrm>
            <a:off x="4363357" y="491032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937841" y="6365320"/>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 name="TextBox 2"/>
          <p:cNvSpPr txBox="1"/>
          <p:nvPr/>
        </p:nvSpPr>
        <p:spPr>
          <a:xfrm flipH="1">
            <a:off x="664909" y="3014134"/>
            <a:ext cx="7239934" cy="769441"/>
          </a:xfrm>
          <a:prstGeom prst="rect">
            <a:avLst/>
          </a:prstGeom>
          <a:noFill/>
        </p:spPr>
        <p:txBody>
          <a:bodyPr wrap="square" rtlCol="0">
            <a:spAutoFit/>
          </a:bodyPr>
          <a:lstStyle/>
          <a:p>
            <a:r>
              <a:rPr lang="en-US" sz="2200" b="1" dirty="0" smtClean="0">
                <a:solidFill>
                  <a:schemeClr val="bg1"/>
                </a:solidFill>
              </a:rPr>
              <a:t>Pradeep Kumar Baisakh &amp; </a:t>
            </a:r>
            <a:r>
              <a:rPr lang="en-US" sz="2200" b="1" dirty="0" err="1" smtClean="0">
                <a:solidFill>
                  <a:schemeClr val="bg1"/>
                </a:solidFill>
              </a:rPr>
              <a:t>Anshuman</a:t>
            </a:r>
            <a:r>
              <a:rPr lang="en-US" sz="2200" b="1" dirty="0" smtClean="0">
                <a:solidFill>
                  <a:schemeClr val="bg1"/>
                </a:solidFill>
              </a:rPr>
              <a:t> Panda</a:t>
            </a:r>
          </a:p>
          <a:p>
            <a:r>
              <a:rPr lang="en-US" sz="2200" b="1" dirty="0" smtClean="0">
                <a:solidFill>
                  <a:schemeClr val="bg1"/>
                </a:solidFill>
              </a:rPr>
              <a:t>Mentors: Dr. </a:t>
            </a:r>
            <a:r>
              <a:rPr lang="en-US" sz="2200" b="1" dirty="0" err="1" smtClean="0">
                <a:solidFill>
                  <a:schemeClr val="bg1"/>
                </a:solidFill>
              </a:rPr>
              <a:t>Guneshwar</a:t>
            </a:r>
            <a:r>
              <a:rPr lang="en-US" sz="2200" b="1" dirty="0" smtClean="0">
                <a:solidFill>
                  <a:schemeClr val="bg1"/>
                </a:solidFill>
              </a:rPr>
              <a:t> </a:t>
            </a:r>
            <a:r>
              <a:rPr lang="en-US" sz="2200" b="1" dirty="0" err="1" smtClean="0">
                <a:solidFill>
                  <a:schemeClr val="bg1"/>
                </a:solidFill>
              </a:rPr>
              <a:t>Thangjam</a:t>
            </a:r>
            <a:r>
              <a:rPr lang="en-US" sz="2200" b="1" dirty="0" smtClean="0">
                <a:solidFill>
                  <a:schemeClr val="bg1"/>
                </a:solidFill>
              </a:rPr>
              <a:t>, Dr. </a:t>
            </a:r>
            <a:r>
              <a:rPr lang="en-US" sz="2200" b="1" dirty="0" err="1" smtClean="0">
                <a:solidFill>
                  <a:schemeClr val="bg1"/>
                </a:solidFill>
              </a:rPr>
              <a:t>Subhankar</a:t>
            </a:r>
            <a:r>
              <a:rPr lang="en-US" sz="2200" b="1" dirty="0" smtClean="0">
                <a:solidFill>
                  <a:schemeClr val="bg1"/>
                </a:solidFill>
              </a:rPr>
              <a:t> Mishra</a:t>
            </a:r>
            <a:endParaRPr lang="en-US" sz="2200" b="1" dirty="0">
              <a:solidFill>
                <a:schemeClr val="bg1"/>
              </a:solidFill>
            </a:endParaRPr>
          </a:p>
        </p:txBody>
      </p:sp>
    </p:spTree>
    <p:extLst>
      <p:ext uri="{BB962C8B-B14F-4D97-AF65-F5344CB8AC3E}">
        <p14:creationId xmlns:p14="http://schemas.microsoft.com/office/powerpoint/2010/main" val="2387849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xmlns="" val="1"/>
              </a:ext>
            </a:extLst>
          </p:cNvPr>
          <p:cNvSpPr/>
          <p:nvPr/>
        </p:nvSpPr>
        <p:spPr>
          <a:xfrm>
            <a:off x="9994535" y="4669104"/>
            <a:ext cx="2904665" cy="284929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 name="TextBox 1"/>
          <p:cNvSpPr txBox="1"/>
          <p:nvPr/>
        </p:nvSpPr>
        <p:spPr>
          <a:xfrm>
            <a:off x="228599" y="2540397"/>
            <a:ext cx="11348499" cy="1831271"/>
          </a:xfrm>
          <a:prstGeom prst="rect">
            <a:avLst/>
          </a:prstGeom>
          <a:noFill/>
        </p:spPr>
        <p:txBody>
          <a:bodyPr wrap="square" rtlCol="0">
            <a:spAutoFit/>
          </a:bodyPr>
          <a:lstStyle/>
          <a:p>
            <a:pPr marL="342900" indent="-342900">
              <a:buFont typeface="Wingdings" panose="05000000000000000000" pitchFamily="2" charset="2"/>
              <a:buChar char="Ø"/>
            </a:pPr>
            <a:r>
              <a:rPr lang="en-US" sz="2500" b="1" dirty="0" smtClean="0"/>
              <a:t>Midway Goals :</a:t>
            </a:r>
          </a:p>
          <a:p>
            <a:pPr marL="800100" lvl="1" indent="-342900">
              <a:buFont typeface="Arial" panose="020B0604020202020204" pitchFamily="34" charset="0"/>
              <a:buChar char="•"/>
            </a:pPr>
            <a:r>
              <a:rPr lang="en-US" sz="2200" b="1" dirty="0" smtClean="0"/>
              <a:t>Literature review on topic and image segmentation algorithms</a:t>
            </a:r>
          </a:p>
          <a:p>
            <a:pPr marL="800100" lvl="1" indent="-342900">
              <a:buFont typeface="Arial" panose="020B0604020202020204" pitchFamily="34" charset="0"/>
              <a:buChar char="•"/>
            </a:pPr>
            <a:r>
              <a:rPr lang="en-US" sz="2200" b="1" dirty="0" smtClean="0"/>
              <a:t>Implementing baseline algorithms</a:t>
            </a:r>
          </a:p>
          <a:p>
            <a:pPr marL="800100" lvl="1" indent="-342900">
              <a:buFont typeface="Arial" panose="020B0604020202020204" pitchFamily="34" charset="0"/>
              <a:buChar char="•"/>
            </a:pPr>
            <a:r>
              <a:rPr lang="en-US" sz="2200" b="1" dirty="0" smtClean="0"/>
              <a:t>Attempt to acquire better dataset</a:t>
            </a:r>
          </a:p>
          <a:p>
            <a:pPr marL="800100" lvl="1" indent="-342900">
              <a:buFont typeface="Arial" panose="020B0604020202020204" pitchFamily="34" charset="0"/>
              <a:buChar char="•"/>
            </a:pPr>
            <a:r>
              <a:rPr lang="en-US" sz="2200" b="1" dirty="0" smtClean="0"/>
              <a:t>Work on a new model</a:t>
            </a:r>
          </a:p>
        </p:txBody>
      </p:sp>
      <p:sp>
        <p:nvSpPr>
          <p:cNvPr id="43" name="TextBox 42"/>
          <p:cNvSpPr txBox="1"/>
          <p:nvPr/>
        </p:nvSpPr>
        <p:spPr>
          <a:xfrm>
            <a:off x="228600" y="4749345"/>
            <a:ext cx="11348499" cy="1492716"/>
          </a:xfrm>
          <a:prstGeom prst="rect">
            <a:avLst/>
          </a:prstGeom>
          <a:noFill/>
        </p:spPr>
        <p:txBody>
          <a:bodyPr wrap="square" rtlCol="0">
            <a:spAutoFit/>
          </a:bodyPr>
          <a:lstStyle/>
          <a:p>
            <a:pPr marL="342900" indent="-342900">
              <a:buFont typeface="Wingdings" panose="05000000000000000000" pitchFamily="2" charset="2"/>
              <a:buChar char="Ø"/>
            </a:pPr>
            <a:r>
              <a:rPr lang="en-US" sz="2500" b="1" dirty="0" smtClean="0"/>
              <a:t>Goals Achieved :</a:t>
            </a:r>
          </a:p>
          <a:p>
            <a:pPr marL="800100" lvl="1" indent="-342900">
              <a:buFont typeface="Wingdings" panose="05000000000000000000" pitchFamily="2" charset="2"/>
              <a:buChar char="ü"/>
            </a:pPr>
            <a:r>
              <a:rPr lang="en-US" sz="2200" b="1" dirty="0" smtClean="0"/>
              <a:t>Literature review</a:t>
            </a:r>
          </a:p>
          <a:p>
            <a:pPr marL="800100" lvl="1" indent="-342900">
              <a:buFont typeface="Wingdings" panose="05000000000000000000" pitchFamily="2" charset="2"/>
              <a:buChar char="ü"/>
            </a:pPr>
            <a:r>
              <a:rPr lang="en-US" sz="2200" b="1" dirty="0" smtClean="0"/>
              <a:t>Implementing baseline algorithms</a:t>
            </a:r>
          </a:p>
          <a:p>
            <a:pPr marL="800100" lvl="1" indent="-342900">
              <a:buFont typeface="Wingdings" panose="05000000000000000000" pitchFamily="2" charset="2"/>
              <a:buChar char="ü"/>
            </a:pPr>
            <a:r>
              <a:rPr lang="en-US" sz="2200" b="1" dirty="0" smtClean="0"/>
              <a:t>Attempted to implement a new model (KNN based)</a:t>
            </a:r>
          </a:p>
        </p:txBody>
      </p:sp>
      <p:sp>
        <p:nvSpPr>
          <p:cNvPr id="6" name="TextBox 5"/>
          <p:cNvSpPr txBox="1"/>
          <p:nvPr/>
        </p:nvSpPr>
        <p:spPr>
          <a:xfrm>
            <a:off x="572494" y="857140"/>
            <a:ext cx="11004604" cy="1308050"/>
          </a:xfrm>
          <a:prstGeom prst="rect">
            <a:avLst/>
          </a:prstGeom>
          <a:noFill/>
        </p:spPr>
        <p:txBody>
          <a:bodyPr wrap="square" rtlCol="0">
            <a:spAutoFit/>
          </a:bodyPr>
          <a:lstStyle/>
          <a:p>
            <a:r>
              <a:rPr lang="en-US" sz="2500" b="1" dirty="0" smtClean="0"/>
              <a:t>Introduction:</a:t>
            </a:r>
          </a:p>
          <a:p>
            <a:r>
              <a:rPr lang="en-US" dirty="0"/>
              <a:t>	</a:t>
            </a:r>
            <a:r>
              <a:rPr lang="en-US" dirty="0"/>
              <a:t>This presentation explores the application of machine learning (ML) techniques for detecting </a:t>
            </a:r>
            <a:r>
              <a:rPr lang="en-US" dirty="0" err="1"/>
              <a:t>Lineas</a:t>
            </a:r>
            <a:r>
              <a:rPr lang="en-US" dirty="0"/>
              <a:t> on Europa's surface. Leveraging ML algorithms, we aim to automate the segmentation process, contributing to our understanding of Europa's geophysical features and potentially uncovering valuable insights into its composition.</a:t>
            </a:r>
            <a:endParaRPr lang="en-US" dirty="0" smtClean="0"/>
          </a:p>
        </p:txBody>
      </p:sp>
    </p:spTree>
    <p:extLst>
      <p:ext uri="{BB962C8B-B14F-4D97-AF65-F5344CB8AC3E}">
        <p14:creationId xmlns:p14="http://schemas.microsoft.com/office/powerpoint/2010/main" val="3299715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 name="TextBox 2"/>
          <p:cNvSpPr txBox="1"/>
          <p:nvPr/>
        </p:nvSpPr>
        <p:spPr>
          <a:xfrm>
            <a:off x="399175" y="601493"/>
            <a:ext cx="10653138" cy="1446550"/>
          </a:xfrm>
          <a:prstGeom prst="rect">
            <a:avLst/>
          </a:prstGeom>
          <a:noFill/>
        </p:spPr>
        <p:txBody>
          <a:bodyPr wrap="square" rtlCol="0">
            <a:spAutoFit/>
          </a:bodyPr>
          <a:lstStyle/>
          <a:p>
            <a:r>
              <a:rPr lang="en-US" sz="2500" b="1" dirty="0" smtClean="0"/>
              <a:t>Dataset : </a:t>
            </a:r>
          </a:p>
          <a:p>
            <a:r>
              <a:rPr lang="en-US" sz="2500" b="1" dirty="0"/>
              <a:t>	</a:t>
            </a:r>
            <a:r>
              <a:rPr lang="en-US" sz="2000" dirty="0" smtClean="0"/>
              <a:t>The data set consists of </a:t>
            </a:r>
            <a:r>
              <a:rPr lang="en-US" sz="2000" dirty="0"/>
              <a:t>images were sourced from Galileo's Solid State Imaging instrument and are publicly accessible through NASA via </a:t>
            </a:r>
            <a:r>
              <a:rPr lang="en-US" sz="2000" dirty="0" smtClean="0"/>
              <a:t>PDS-atlas. It has seven 800 </a:t>
            </a:r>
            <a:r>
              <a:rPr lang="en-US" dirty="0" smtClean="0"/>
              <a:t>× 800 size images which were manually annotated before.  </a:t>
            </a:r>
          </a:p>
        </p:txBody>
      </p:sp>
      <p:sp>
        <p:nvSpPr>
          <p:cNvPr id="5" name="Rectangle 4"/>
          <p:cNvSpPr/>
          <p:nvPr/>
        </p:nvSpPr>
        <p:spPr>
          <a:xfrm>
            <a:off x="636103" y="2678565"/>
            <a:ext cx="1716505" cy="750435"/>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500" b="1" dirty="0" smtClean="0"/>
              <a:t>7 images of size</a:t>
            </a:r>
          </a:p>
          <a:p>
            <a:pPr algn="ctr"/>
            <a:r>
              <a:rPr lang="en-US" dirty="0" smtClean="0"/>
              <a:t>800 × 800</a:t>
            </a:r>
            <a:endParaRPr lang="en-US" dirty="0"/>
          </a:p>
        </p:txBody>
      </p:sp>
      <p:sp>
        <p:nvSpPr>
          <p:cNvPr id="73" name="Rectangle 72"/>
          <p:cNvSpPr/>
          <p:nvPr/>
        </p:nvSpPr>
        <p:spPr>
          <a:xfrm>
            <a:off x="3403654" y="2678565"/>
            <a:ext cx="1651235" cy="750435"/>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500" b="1" dirty="0" smtClean="0"/>
              <a:t>Split each one into four quadrants</a:t>
            </a:r>
          </a:p>
        </p:txBody>
      </p:sp>
      <p:sp>
        <p:nvSpPr>
          <p:cNvPr id="74" name="Rectangle 73"/>
          <p:cNvSpPr/>
          <p:nvPr/>
        </p:nvSpPr>
        <p:spPr>
          <a:xfrm>
            <a:off x="6122415" y="2684172"/>
            <a:ext cx="1650177" cy="750435"/>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500" b="1" dirty="0" smtClean="0"/>
              <a:t>28 images of size</a:t>
            </a:r>
          </a:p>
          <a:p>
            <a:pPr algn="ctr"/>
            <a:r>
              <a:rPr lang="en-US" dirty="0" smtClean="0"/>
              <a:t>400 × 400</a:t>
            </a:r>
            <a:endParaRPr lang="en-US" dirty="0"/>
          </a:p>
        </p:txBody>
      </p:sp>
      <p:sp>
        <p:nvSpPr>
          <p:cNvPr id="75" name="Rectangle 74"/>
          <p:cNvSpPr/>
          <p:nvPr/>
        </p:nvSpPr>
        <p:spPr>
          <a:xfrm>
            <a:off x="8834693" y="2678565"/>
            <a:ext cx="1701751" cy="750435"/>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Feature Extraction</a:t>
            </a:r>
            <a:endParaRPr lang="en-US" b="1" dirty="0"/>
          </a:p>
        </p:txBody>
      </p:sp>
      <p:sp>
        <p:nvSpPr>
          <p:cNvPr id="116" name="Right Arrow 115"/>
          <p:cNvSpPr/>
          <p:nvPr/>
        </p:nvSpPr>
        <p:spPr>
          <a:xfrm>
            <a:off x="2354665" y="2999800"/>
            <a:ext cx="1048989" cy="20434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17" name="Right Arrow 116"/>
          <p:cNvSpPr/>
          <p:nvPr/>
        </p:nvSpPr>
        <p:spPr>
          <a:xfrm>
            <a:off x="5064293" y="2995592"/>
            <a:ext cx="1048989" cy="20434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18" name="Right Arrow 117"/>
          <p:cNvSpPr/>
          <p:nvPr/>
        </p:nvSpPr>
        <p:spPr>
          <a:xfrm>
            <a:off x="7785704" y="2995592"/>
            <a:ext cx="1048989" cy="20434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120" name="Picture 1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754" y="3695700"/>
            <a:ext cx="2484809" cy="2484809"/>
          </a:xfrm>
          <a:prstGeom prst="rect">
            <a:avLst/>
          </a:prstGeom>
        </p:spPr>
      </p:pic>
      <p:pic>
        <p:nvPicPr>
          <p:cNvPr id="121" name="Picture 1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8857" y="3708568"/>
            <a:ext cx="2459071" cy="2459071"/>
          </a:xfrm>
          <a:prstGeom prst="rect">
            <a:avLst/>
          </a:prstGeom>
        </p:spPr>
      </p:pic>
      <p:sp>
        <p:nvSpPr>
          <p:cNvPr id="122" name="TextBox 121"/>
          <p:cNvSpPr txBox="1"/>
          <p:nvPr/>
        </p:nvSpPr>
        <p:spPr>
          <a:xfrm>
            <a:off x="2043112" y="6262543"/>
            <a:ext cx="1609736" cy="369332"/>
          </a:xfrm>
          <a:prstGeom prst="rect">
            <a:avLst/>
          </a:prstGeom>
          <a:noFill/>
        </p:spPr>
        <p:txBody>
          <a:bodyPr wrap="none" rtlCol="0">
            <a:spAutoFit/>
          </a:bodyPr>
          <a:lstStyle/>
          <a:p>
            <a:r>
              <a:rPr lang="en-US" b="1" dirty="0" smtClean="0"/>
              <a:t>Original image</a:t>
            </a:r>
            <a:endParaRPr lang="en-US" b="1" dirty="0"/>
          </a:p>
        </p:txBody>
      </p:sp>
      <p:sp>
        <p:nvSpPr>
          <p:cNvPr id="123" name="TextBox 122"/>
          <p:cNvSpPr txBox="1"/>
          <p:nvPr/>
        </p:nvSpPr>
        <p:spPr>
          <a:xfrm>
            <a:off x="8212089" y="6254234"/>
            <a:ext cx="1592103" cy="369332"/>
          </a:xfrm>
          <a:prstGeom prst="rect">
            <a:avLst/>
          </a:prstGeom>
          <a:noFill/>
        </p:spPr>
        <p:txBody>
          <a:bodyPr wrap="none" rtlCol="0">
            <a:spAutoFit/>
          </a:bodyPr>
          <a:lstStyle/>
          <a:p>
            <a:r>
              <a:rPr lang="en-US" b="1" dirty="0" smtClean="0"/>
              <a:t>Masked image</a:t>
            </a:r>
            <a:endParaRPr lang="en-US" b="1" dirty="0"/>
          </a:p>
        </p:txBody>
      </p:sp>
    </p:spTree>
    <p:extLst>
      <p:ext uri="{BB962C8B-B14F-4D97-AF65-F5344CB8AC3E}">
        <p14:creationId xmlns:p14="http://schemas.microsoft.com/office/powerpoint/2010/main" val="82256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32" name="TextBox 31"/>
          <p:cNvSpPr txBox="1"/>
          <p:nvPr/>
        </p:nvSpPr>
        <p:spPr>
          <a:xfrm>
            <a:off x="228600" y="741420"/>
            <a:ext cx="6983896" cy="446276"/>
          </a:xfrm>
          <a:prstGeom prst="rect">
            <a:avLst/>
          </a:prstGeom>
          <a:noFill/>
        </p:spPr>
        <p:txBody>
          <a:bodyPr wrap="square" rtlCol="0">
            <a:spAutoFit/>
          </a:bodyPr>
          <a:lstStyle/>
          <a:p>
            <a:r>
              <a:rPr lang="en-US" sz="2300" b="1" dirty="0" smtClean="0"/>
              <a:t>Feature Extraction</a:t>
            </a:r>
            <a:endParaRPr lang="en-US" sz="2300" b="1" dirty="0"/>
          </a:p>
        </p:txBody>
      </p:sp>
      <p:pic>
        <p:nvPicPr>
          <p:cNvPr id="2" name="Picture 1"/>
          <p:cNvPicPr>
            <a:picLocks noChangeAspect="1"/>
          </p:cNvPicPr>
          <p:nvPr/>
        </p:nvPicPr>
        <p:blipFill>
          <a:blip r:embed="rId3"/>
          <a:stretch>
            <a:fillRect/>
          </a:stretch>
        </p:blipFill>
        <p:spPr>
          <a:xfrm>
            <a:off x="996351" y="1298495"/>
            <a:ext cx="10022693" cy="1164437"/>
          </a:xfrm>
          <a:prstGeom prst="rect">
            <a:avLst/>
          </a:prstGeom>
        </p:spPr>
      </p:pic>
      <p:sp>
        <p:nvSpPr>
          <p:cNvPr id="4" name="TextBox 3"/>
          <p:cNvSpPr txBox="1"/>
          <p:nvPr/>
        </p:nvSpPr>
        <p:spPr>
          <a:xfrm>
            <a:off x="629729" y="3010619"/>
            <a:ext cx="10792250" cy="2308324"/>
          </a:xfrm>
          <a:prstGeom prst="rect">
            <a:avLst/>
          </a:prstGeom>
          <a:noFill/>
        </p:spPr>
        <p:txBody>
          <a:bodyPr wrap="square" rtlCol="0">
            <a:spAutoFit/>
          </a:bodyPr>
          <a:lstStyle/>
          <a:p>
            <a:r>
              <a:rPr lang="en-US" dirty="0"/>
              <a:t>T</a:t>
            </a:r>
            <a:r>
              <a:rPr lang="en-US" dirty="0" smtClean="0"/>
              <a:t>he original gray scale images were flattened, i.e. the 2D image matrix is transformed into a 1D array, where each element represents a pixel intensity value. Using various image processing techniques like </a:t>
            </a:r>
            <a:r>
              <a:rPr lang="en-US" dirty="0" err="1" smtClean="0"/>
              <a:t>gabor</a:t>
            </a:r>
            <a:r>
              <a:rPr lang="en-US" dirty="0" smtClean="0"/>
              <a:t>, canny, </a:t>
            </a:r>
            <a:r>
              <a:rPr lang="en-US" dirty="0" err="1" smtClean="0"/>
              <a:t>sobel</a:t>
            </a:r>
            <a:r>
              <a:rPr lang="en-US" dirty="0" smtClean="0"/>
              <a:t>. Feature values were extracted and using </a:t>
            </a:r>
            <a:r>
              <a:rPr lang="en-US" dirty="0" err="1" smtClean="0"/>
              <a:t>gaussian</a:t>
            </a:r>
            <a:r>
              <a:rPr lang="en-US" dirty="0" smtClean="0"/>
              <a:t>, median and variance filters the data set was normalized and stored in a panda </a:t>
            </a:r>
            <a:r>
              <a:rPr lang="en-US" dirty="0" err="1" smtClean="0"/>
              <a:t>dataframe</a:t>
            </a:r>
            <a:r>
              <a:rPr lang="en-US" dirty="0" smtClean="0"/>
              <a:t>. Where each row corresponds to an image and each </a:t>
            </a:r>
            <a:r>
              <a:rPr lang="en-US" dirty="0" err="1" smtClean="0"/>
              <a:t>coloumn</a:t>
            </a:r>
            <a:r>
              <a:rPr lang="en-US" dirty="0" smtClean="0"/>
              <a:t> a feature.</a:t>
            </a:r>
          </a:p>
          <a:p>
            <a:endParaRPr lang="en-US" dirty="0" smtClean="0"/>
          </a:p>
          <a:p>
            <a:r>
              <a:rPr lang="en-US" dirty="0" smtClean="0"/>
              <a:t> The data frame we got, had 4,160,000crows </a:t>
            </a:r>
            <a:r>
              <a:rPr lang="en-US" dirty="0"/>
              <a:t>× </a:t>
            </a:r>
            <a:r>
              <a:rPr lang="en-US" dirty="0" smtClean="0"/>
              <a:t>51 columns, The dimension of the dataset was reduced to contain only top 20 features to reduce the computational time and power. </a:t>
            </a:r>
            <a:endParaRPr lang="en-US" dirty="0"/>
          </a:p>
        </p:txBody>
      </p:sp>
    </p:spTree>
    <p:extLst>
      <p:ext uri="{BB962C8B-B14F-4D97-AF65-F5344CB8AC3E}">
        <p14:creationId xmlns:p14="http://schemas.microsoft.com/office/powerpoint/2010/main" val="843768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70022" y="1106905"/>
            <a:ext cx="10347158" cy="1585049"/>
          </a:xfrm>
          <a:prstGeom prst="rect">
            <a:avLst/>
          </a:prstGeom>
          <a:noFill/>
        </p:spPr>
        <p:txBody>
          <a:bodyPr wrap="square" rtlCol="0">
            <a:spAutoFit/>
          </a:bodyPr>
          <a:lstStyle/>
          <a:p>
            <a:r>
              <a:rPr lang="en-US" sz="2500" b="1" dirty="0" smtClean="0"/>
              <a:t>Labels: </a:t>
            </a:r>
          </a:p>
          <a:p>
            <a:r>
              <a:rPr lang="en-US" dirty="0"/>
              <a:t>Label Preparation was done by creating </a:t>
            </a:r>
            <a:r>
              <a:rPr lang="en-US" dirty="0" smtClean="0"/>
              <a:t>masks </a:t>
            </a:r>
            <a:r>
              <a:rPr lang="en-US" dirty="0"/>
              <a:t>corresponding to </a:t>
            </a:r>
            <a:r>
              <a:rPr lang="en-US" dirty="0" err="1"/>
              <a:t>lineae</a:t>
            </a:r>
            <a:r>
              <a:rPr lang="en-US" dirty="0"/>
              <a:t> and converting them to binary format (0 for no </a:t>
            </a:r>
            <a:r>
              <a:rPr lang="en-US" dirty="0" err="1"/>
              <a:t>lineae</a:t>
            </a:r>
            <a:r>
              <a:rPr lang="en-US" dirty="0"/>
              <a:t>, 1 for </a:t>
            </a:r>
            <a:r>
              <a:rPr lang="en-US" dirty="0" err="1"/>
              <a:t>lineae</a:t>
            </a:r>
            <a:r>
              <a:rPr lang="en-US" dirty="0"/>
              <a:t>). Also Binary masks were flattened for training</a:t>
            </a:r>
            <a:r>
              <a:rPr lang="en-US" dirty="0" smtClean="0"/>
              <a:t>. Masks are just the original images but each pixel was transformed based on, if it has a </a:t>
            </a:r>
            <a:r>
              <a:rPr lang="en-US" dirty="0" err="1" smtClean="0"/>
              <a:t>linea</a:t>
            </a:r>
            <a:r>
              <a:rPr lang="en-US" dirty="0" smtClean="0"/>
              <a:t> change it to 255 on grayscale(</a:t>
            </a:r>
            <a:r>
              <a:rPr lang="en-US" dirty="0" err="1" smtClean="0"/>
              <a:t>I,e</a:t>
            </a:r>
            <a:r>
              <a:rPr lang="en-US" dirty="0" smtClean="0"/>
              <a:t>. white) and 0 on gray scale (i.e. black) if it has no </a:t>
            </a:r>
            <a:r>
              <a:rPr lang="en-US" dirty="0" err="1" smtClean="0"/>
              <a:t>linea</a:t>
            </a:r>
            <a:r>
              <a:rPr lang="en-US" dirty="0" smtClean="0"/>
              <a: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915" y="3051535"/>
            <a:ext cx="3429000" cy="3429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0887" y="3051535"/>
            <a:ext cx="3387365" cy="3387365"/>
          </a:xfrm>
          <a:prstGeom prst="rect">
            <a:avLst/>
          </a:prstGeom>
        </p:spPr>
      </p:pic>
    </p:spTree>
    <p:extLst>
      <p:ext uri="{BB962C8B-B14F-4D97-AF65-F5344CB8AC3E}">
        <p14:creationId xmlns:p14="http://schemas.microsoft.com/office/powerpoint/2010/main" val="1212140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flipH="1">
            <a:off x="470133" y="917252"/>
            <a:ext cx="11184811" cy="3554819"/>
          </a:xfrm>
          <a:prstGeom prst="rect">
            <a:avLst/>
          </a:prstGeom>
          <a:noFill/>
        </p:spPr>
        <p:txBody>
          <a:bodyPr wrap="square" rtlCol="0">
            <a:spAutoFit/>
          </a:bodyPr>
          <a:lstStyle/>
          <a:p>
            <a:r>
              <a:rPr lang="en-US" sz="2500" b="1" dirty="0" smtClean="0"/>
              <a:t>Model:</a:t>
            </a:r>
          </a:p>
          <a:p>
            <a:r>
              <a:rPr lang="en-US" sz="2000" dirty="0"/>
              <a:t>	</a:t>
            </a:r>
            <a:r>
              <a:rPr lang="en-US" sz="2000" dirty="0" smtClean="0"/>
              <a:t>We tried to rebuild the </a:t>
            </a:r>
            <a:r>
              <a:rPr lang="en-US" sz="2000" b="1" dirty="0" smtClean="0"/>
              <a:t>“Random forest”</a:t>
            </a:r>
            <a:r>
              <a:rPr lang="en-US" sz="2000" dirty="0" smtClean="0"/>
              <a:t> model to learn about the process of image processing, data imbalance handling, training and testing of the model.</a:t>
            </a:r>
          </a:p>
          <a:p>
            <a:endParaRPr lang="en-US" sz="2000" dirty="0" smtClean="0"/>
          </a:p>
          <a:p>
            <a:r>
              <a:rPr lang="en-US" sz="2000" dirty="0"/>
              <a:t>	</a:t>
            </a:r>
            <a:r>
              <a:rPr lang="en-US" sz="2000" dirty="0" smtClean="0"/>
              <a:t>In the dataset, the </a:t>
            </a:r>
            <a:r>
              <a:rPr lang="en-US" sz="2000" dirty="0" err="1" smtClean="0"/>
              <a:t>Lineas</a:t>
            </a:r>
            <a:r>
              <a:rPr lang="en-US" sz="2000" dirty="0" smtClean="0"/>
              <a:t> class, representing the minority, is significantly underrepresented in the dataset. So, even if the model predominantly predicts pixels to belong to the majority class, it can achieve a high accuracy. To address this </a:t>
            </a:r>
            <a:r>
              <a:rPr lang="en-US" sz="2000" b="1" dirty="0" smtClean="0"/>
              <a:t>data imbalance</a:t>
            </a:r>
            <a:r>
              <a:rPr lang="en-US" sz="2000" dirty="0" smtClean="0"/>
              <a:t> issue, Random Under Sampling (RUS), involving the random removal of majority class points, and Synthetic Minority Over-sampling Technique (SMOTE), which involves generating synthetic minority class </a:t>
            </a:r>
            <a:r>
              <a:rPr lang="en-US" sz="2000" dirty="0" err="1" smtClean="0"/>
              <a:t>datapoints</a:t>
            </a:r>
            <a:r>
              <a:rPr lang="en-US" sz="2000" dirty="0" smtClean="0"/>
              <a:t>, were used. </a:t>
            </a:r>
          </a:p>
          <a:p>
            <a:endParaRPr lang="en-US" sz="2000" dirty="0"/>
          </a:p>
          <a:p>
            <a:r>
              <a:rPr lang="en-US" sz="2000" dirty="0" smtClean="0"/>
              <a:t>The data set was split to 70% and 30% for training and testing respectively. </a:t>
            </a:r>
            <a:endParaRPr lang="en-US" dirty="0"/>
          </a:p>
        </p:txBody>
      </p:sp>
    </p:spTree>
    <p:extLst>
      <p:ext uri="{BB962C8B-B14F-4D97-AF65-F5344CB8AC3E}">
        <p14:creationId xmlns:p14="http://schemas.microsoft.com/office/powerpoint/2010/main" val="589331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flipH="1">
            <a:off x="554602" y="730196"/>
            <a:ext cx="10871421" cy="1862048"/>
          </a:xfrm>
          <a:prstGeom prst="rect">
            <a:avLst/>
          </a:prstGeom>
          <a:noFill/>
        </p:spPr>
        <p:txBody>
          <a:bodyPr wrap="square" rtlCol="0">
            <a:spAutoFit/>
          </a:bodyPr>
          <a:lstStyle/>
          <a:p>
            <a:r>
              <a:rPr lang="en-IN" sz="2500" b="1" dirty="0" smtClean="0"/>
              <a:t>Model Evaluation:</a:t>
            </a:r>
          </a:p>
          <a:p>
            <a:r>
              <a:rPr lang="en-IN" dirty="0"/>
              <a:t>	</a:t>
            </a:r>
            <a:r>
              <a:rPr lang="en-IN" dirty="0" smtClean="0"/>
              <a:t>The </a:t>
            </a:r>
            <a:r>
              <a:rPr lang="en-US" dirty="0" smtClean="0"/>
              <a:t>model </a:t>
            </a:r>
            <a:r>
              <a:rPr lang="en-US" dirty="0"/>
              <a:t>was evaluated with </a:t>
            </a:r>
            <a:r>
              <a:rPr lang="en-US" dirty="0" smtClean="0"/>
              <a:t>pixel </a:t>
            </a:r>
            <a:r>
              <a:rPr lang="en-US" dirty="0"/>
              <a:t>accuracy, where the model gets a score of 1 for each correct pixel classification (</a:t>
            </a:r>
            <a:r>
              <a:rPr lang="en-US" dirty="0" err="1"/>
              <a:t>linea</a:t>
            </a:r>
            <a:r>
              <a:rPr lang="en-US" dirty="0"/>
              <a:t> or surface), and 0 for misclassifications, then the accuracy is the total sum of these values (1 or 0) over total number of pixels. </a:t>
            </a:r>
            <a:r>
              <a:rPr lang="en-US" dirty="0" err="1"/>
              <a:t>IoU</a:t>
            </a:r>
            <a:r>
              <a:rPr lang="en-US" dirty="0"/>
              <a:t>(Intersection over Union) value is the intersection of the predicted image and the mask divided by the </a:t>
            </a:r>
            <a:r>
              <a:rPr lang="en-US" dirty="0" err="1"/>
              <a:t>unionof</a:t>
            </a:r>
            <a:r>
              <a:rPr lang="en-US" dirty="0"/>
              <a:t> the predicted image and the mask</a:t>
            </a:r>
            <a:r>
              <a:rPr lang="en-US" dirty="0" smtClean="0"/>
              <a:t>.</a:t>
            </a:r>
            <a:r>
              <a:rPr lang="en-US" dirty="0"/>
              <a:t> Mean Intersection over Union (</a:t>
            </a:r>
            <a:r>
              <a:rPr lang="en-US" dirty="0" err="1"/>
              <a:t>mIoU</a:t>
            </a:r>
            <a:r>
              <a:rPr lang="en-US" dirty="0"/>
              <a:t>) calculates the average </a:t>
            </a:r>
            <a:r>
              <a:rPr lang="en-US" dirty="0" err="1"/>
              <a:t>IoU</a:t>
            </a:r>
            <a:r>
              <a:rPr lang="en-US" dirty="0"/>
              <a:t> across multiple classes or instances.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93179045"/>
              </p:ext>
            </p:extLst>
          </p:nvPr>
        </p:nvGraphicFramePr>
        <p:xfrm>
          <a:off x="2070100" y="3429000"/>
          <a:ext cx="8128000" cy="1331247"/>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54453786"/>
                    </a:ext>
                  </a:extLst>
                </a:gridCol>
                <a:gridCol w="2032000">
                  <a:extLst>
                    <a:ext uri="{9D8B030D-6E8A-4147-A177-3AD203B41FA5}">
                      <a16:colId xmlns:a16="http://schemas.microsoft.com/office/drawing/2014/main" val="4091353008"/>
                    </a:ext>
                  </a:extLst>
                </a:gridCol>
                <a:gridCol w="2032000">
                  <a:extLst>
                    <a:ext uri="{9D8B030D-6E8A-4147-A177-3AD203B41FA5}">
                      <a16:colId xmlns:a16="http://schemas.microsoft.com/office/drawing/2014/main" val="3840598137"/>
                    </a:ext>
                  </a:extLst>
                </a:gridCol>
                <a:gridCol w="2032000">
                  <a:extLst>
                    <a:ext uri="{9D8B030D-6E8A-4147-A177-3AD203B41FA5}">
                      <a16:colId xmlns:a16="http://schemas.microsoft.com/office/drawing/2014/main" val="602543489"/>
                    </a:ext>
                  </a:extLst>
                </a:gridCol>
              </a:tblGrid>
              <a:tr h="443749">
                <a:tc>
                  <a:txBody>
                    <a:bodyPr/>
                    <a:lstStyle/>
                    <a:p>
                      <a:pPr algn="ctr"/>
                      <a:r>
                        <a:rPr lang="en-US" dirty="0" smtClean="0"/>
                        <a:t>Data Type</a:t>
                      </a:r>
                      <a:endParaRPr lang="en-US" dirty="0"/>
                    </a:p>
                  </a:txBody>
                  <a:tcPr/>
                </a:tc>
                <a:tc>
                  <a:txBody>
                    <a:bodyPr/>
                    <a:lstStyle/>
                    <a:p>
                      <a:pPr algn="ctr"/>
                      <a:r>
                        <a:rPr lang="en-US" dirty="0" err="1" smtClean="0"/>
                        <a:t>mIoU</a:t>
                      </a:r>
                      <a:r>
                        <a:rPr lang="en-US" dirty="0" smtClean="0"/>
                        <a:t>(%)</a:t>
                      </a:r>
                      <a:endParaRPr lang="en-US" dirty="0"/>
                    </a:p>
                  </a:txBody>
                  <a:tcPr/>
                </a:tc>
                <a:tc>
                  <a:txBody>
                    <a:bodyPr/>
                    <a:lstStyle/>
                    <a:p>
                      <a:pPr algn="ctr"/>
                      <a:r>
                        <a:rPr lang="en-US" dirty="0" err="1" smtClean="0"/>
                        <a:t>IoU</a:t>
                      </a:r>
                      <a:r>
                        <a:rPr lang="en-US" dirty="0" smtClean="0"/>
                        <a:t>(%)</a:t>
                      </a:r>
                      <a:endParaRPr lang="en-US" dirty="0"/>
                    </a:p>
                  </a:txBody>
                  <a:tcPr/>
                </a:tc>
                <a:tc>
                  <a:txBody>
                    <a:bodyPr/>
                    <a:lstStyle/>
                    <a:p>
                      <a:pPr algn="ctr"/>
                      <a:r>
                        <a:rPr lang="en-US" dirty="0" smtClean="0"/>
                        <a:t>Pixel</a:t>
                      </a:r>
                      <a:r>
                        <a:rPr lang="en-US" baseline="0" dirty="0" smtClean="0"/>
                        <a:t> Accuracy(%)</a:t>
                      </a:r>
                      <a:endParaRPr lang="en-US" dirty="0"/>
                    </a:p>
                  </a:txBody>
                  <a:tcPr/>
                </a:tc>
                <a:extLst>
                  <a:ext uri="{0D108BD9-81ED-4DB2-BD59-A6C34878D82A}">
                    <a16:rowId xmlns:a16="http://schemas.microsoft.com/office/drawing/2014/main" val="3353443604"/>
                  </a:ext>
                </a:extLst>
              </a:tr>
              <a:tr h="443749">
                <a:tc>
                  <a:txBody>
                    <a:bodyPr/>
                    <a:lstStyle/>
                    <a:p>
                      <a:pPr algn="ctr"/>
                      <a:r>
                        <a:rPr lang="en-US" b="1" dirty="0" smtClean="0"/>
                        <a:t>Training</a:t>
                      </a:r>
                    </a:p>
                  </a:txBody>
                  <a:tcPr/>
                </a:tc>
                <a:tc>
                  <a:txBody>
                    <a:bodyPr/>
                    <a:lstStyle/>
                    <a:p>
                      <a:pPr algn="ctr"/>
                      <a:r>
                        <a:rPr lang="en-US" dirty="0" smtClean="0"/>
                        <a:t>69.04</a:t>
                      </a:r>
                      <a:endParaRPr lang="en-US" dirty="0"/>
                    </a:p>
                  </a:txBody>
                  <a:tcPr/>
                </a:tc>
                <a:tc>
                  <a:txBody>
                    <a:bodyPr/>
                    <a:lstStyle/>
                    <a:p>
                      <a:pPr algn="ctr"/>
                      <a:r>
                        <a:rPr lang="en-US" dirty="0" smtClean="0"/>
                        <a:t>56.27</a:t>
                      </a:r>
                      <a:endParaRPr lang="en-US" dirty="0"/>
                    </a:p>
                  </a:txBody>
                  <a:tcPr/>
                </a:tc>
                <a:tc>
                  <a:txBody>
                    <a:bodyPr/>
                    <a:lstStyle/>
                    <a:p>
                      <a:pPr algn="ctr"/>
                      <a:r>
                        <a:rPr lang="en-US" dirty="0" smtClean="0"/>
                        <a:t>85.26</a:t>
                      </a:r>
                      <a:endParaRPr lang="en-US" dirty="0"/>
                    </a:p>
                  </a:txBody>
                  <a:tcPr/>
                </a:tc>
                <a:extLst>
                  <a:ext uri="{0D108BD9-81ED-4DB2-BD59-A6C34878D82A}">
                    <a16:rowId xmlns:a16="http://schemas.microsoft.com/office/drawing/2014/main" val="904325201"/>
                  </a:ext>
                </a:extLst>
              </a:tr>
              <a:tr h="443749">
                <a:tc>
                  <a:txBody>
                    <a:bodyPr/>
                    <a:lstStyle/>
                    <a:p>
                      <a:pPr algn="ctr"/>
                      <a:r>
                        <a:rPr lang="en-US" b="1" dirty="0" smtClean="0"/>
                        <a:t>Testing</a:t>
                      </a:r>
                      <a:endParaRPr lang="en-US" b="1" dirty="0"/>
                    </a:p>
                  </a:txBody>
                  <a:tcPr/>
                </a:tc>
                <a:tc>
                  <a:txBody>
                    <a:bodyPr/>
                    <a:lstStyle/>
                    <a:p>
                      <a:pPr algn="ctr"/>
                      <a:r>
                        <a:rPr lang="en-US" dirty="0" smtClean="0"/>
                        <a:t>47.13</a:t>
                      </a:r>
                      <a:endParaRPr lang="en-US" dirty="0"/>
                    </a:p>
                  </a:txBody>
                  <a:tcPr/>
                </a:tc>
                <a:tc>
                  <a:txBody>
                    <a:bodyPr/>
                    <a:lstStyle/>
                    <a:p>
                      <a:pPr algn="ctr"/>
                      <a:r>
                        <a:rPr lang="en-US" dirty="0" smtClean="0"/>
                        <a:t>9.29</a:t>
                      </a:r>
                      <a:endParaRPr lang="en-US" dirty="0"/>
                    </a:p>
                  </a:txBody>
                  <a:tcPr/>
                </a:tc>
                <a:tc>
                  <a:txBody>
                    <a:bodyPr/>
                    <a:lstStyle/>
                    <a:p>
                      <a:pPr algn="ctr"/>
                      <a:r>
                        <a:rPr lang="en-US" dirty="0" smtClean="0"/>
                        <a:t>38.12</a:t>
                      </a:r>
                      <a:endParaRPr lang="en-US" dirty="0"/>
                    </a:p>
                  </a:txBody>
                  <a:tcPr/>
                </a:tc>
                <a:extLst>
                  <a:ext uri="{0D108BD9-81ED-4DB2-BD59-A6C34878D82A}">
                    <a16:rowId xmlns:a16="http://schemas.microsoft.com/office/drawing/2014/main" val="4029753205"/>
                  </a:ext>
                </a:extLst>
              </a:tr>
            </a:tbl>
          </a:graphicData>
        </a:graphic>
      </p:graphicFrame>
    </p:spTree>
    <p:extLst>
      <p:ext uri="{BB962C8B-B14F-4D97-AF65-F5344CB8AC3E}">
        <p14:creationId xmlns:p14="http://schemas.microsoft.com/office/powerpoint/2010/main" val="4088714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05837" y="805934"/>
            <a:ext cx="11157075" cy="2416046"/>
          </a:xfrm>
          <a:prstGeom prst="rect">
            <a:avLst/>
          </a:prstGeom>
          <a:noFill/>
        </p:spPr>
        <p:txBody>
          <a:bodyPr wrap="square" rtlCol="0">
            <a:spAutoFit/>
          </a:bodyPr>
          <a:lstStyle/>
          <a:p>
            <a:r>
              <a:rPr lang="en-US" sz="2500" b="1" dirty="0" smtClean="0"/>
              <a:t>Conclusion:</a:t>
            </a:r>
          </a:p>
          <a:p>
            <a:r>
              <a:rPr lang="en-US" dirty="0"/>
              <a:t>	In conclusion, by trying to rebuild this machine learning model for detecting </a:t>
            </a:r>
            <a:r>
              <a:rPr lang="en-US" dirty="0" err="1"/>
              <a:t>Lineas</a:t>
            </a:r>
            <a:r>
              <a:rPr lang="en-US" dirty="0"/>
              <a:t> on Europa's surface helped </a:t>
            </a:r>
            <a:r>
              <a:rPr lang="en-US" dirty="0" smtClean="0"/>
              <a:t>us in </a:t>
            </a:r>
            <a:r>
              <a:rPr lang="en-US" dirty="0"/>
              <a:t>learning the process of data processing, feature extraction, model training and about model performances. By our method of employing feature extraction techniques and training the model with Random Forest, the achieved accuracies show that this model now, is not practically applicable for scientific use. The evaluation metrics, including pixel accuracy and </a:t>
            </a:r>
            <a:r>
              <a:rPr lang="en-US" dirty="0" err="1"/>
              <a:t>IoU</a:t>
            </a:r>
            <a:r>
              <a:rPr lang="en-US" dirty="0"/>
              <a:t>, demonstrate the model's effectiveness in detecting </a:t>
            </a:r>
            <a:r>
              <a:rPr lang="en-US" dirty="0" err="1"/>
              <a:t>Lineas</a:t>
            </a:r>
            <a:r>
              <a:rPr lang="en-US" dirty="0"/>
              <a:t>. We are planning to build other models using different ML algorithms or some hybrid algorithms which could give us better predictions while detecting the </a:t>
            </a:r>
            <a:r>
              <a:rPr lang="en-US" dirty="0" err="1"/>
              <a:t>lineas</a:t>
            </a:r>
            <a:r>
              <a:rPr lang="en-US" dirty="0"/>
              <a:t>, paving the way for deeper insights into Europa's intriguing geology.</a:t>
            </a:r>
          </a:p>
        </p:txBody>
      </p:sp>
      <p:sp>
        <p:nvSpPr>
          <p:cNvPr id="7" name="TextBox 6"/>
          <p:cNvSpPr txBox="1"/>
          <p:nvPr/>
        </p:nvSpPr>
        <p:spPr>
          <a:xfrm flipH="1">
            <a:off x="505838" y="4007795"/>
            <a:ext cx="11264630" cy="2200602"/>
          </a:xfrm>
          <a:prstGeom prst="rect">
            <a:avLst/>
          </a:prstGeom>
          <a:noFill/>
        </p:spPr>
        <p:txBody>
          <a:bodyPr wrap="square" rtlCol="0">
            <a:spAutoFit/>
          </a:bodyPr>
          <a:lstStyle/>
          <a:p>
            <a:r>
              <a:rPr lang="en-US" sz="2000" b="1" dirty="0" smtClean="0"/>
              <a:t>References:</a:t>
            </a:r>
          </a:p>
          <a:p>
            <a:r>
              <a:rPr lang="en-US" sz="1300" i="1" dirty="0"/>
              <a:t>[1] P. </a:t>
            </a:r>
            <a:r>
              <a:rPr lang="en-US" sz="1300" i="1" dirty="0" err="1"/>
              <a:t>Sathya</a:t>
            </a:r>
            <a:r>
              <a:rPr lang="en-US" sz="1300" i="1" dirty="0"/>
              <a:t> and M. </a:t>
            </a:r>
            <a:r>
              <a:rPr lang="en-US" sz="1300" i="1" dirty="0" err="1"/>
              <a:t>Lakshmanan</a:t>
            </a:r>
            <a:r>
              <a:rPr lang="en-US" sz="1300" i="1" dirty="0"/>
              <a:t>, Classification and segmentation in satellite imagery using back propagation algorithm </a:t>
            </a:r>
            <a:r>
              <a:rPr lang="en-US" sz="1300" i="1" dirty="0" smtClean="0"/>
              <a:t>of </a:t>
            </a:r>
            <a:r>
              <a:rPr lang="en-US" sz="1300" i="1" dirty="0" err="1" smtClean="0"/>
              <a:t>ann</a:t>
            </a:r>
            <a:r>
              <a:rPr lang="en-US" sz="1300" i="1" dirty="0" smtClean="0"/>
              <a:t> </a:t>
            </a:r>
            <a:r>
              <a:rPr lang="en-US" sz="1300" i="1" dirty="0"/>
              <a:t>and k-means algorithm, International Journal of Machine Learning and Computing , 422 (2011).</a:t>
            </a:r>
            <a:r>
              <a:rPr lang="en-US" sz="1300" i="1" dirty="0"/>
              <a:t/>
            </a:r>
            <a:br>
              <a:rPr lang="en-US" sz="1300" i="1" dirty="0"/>
            </a:br>
            <a:r>
              <a:rPr lang="en-US" sz="1300" i="1" dirty="0"/>
              <a:t>[2] N. Plath, M. Toussaint, and S. Nakajima, Multi-class image segmentation using conditional random fields and </a:t>
            </a:r>
            <a:r>
              <a:rPr lang="en-US" sz="1300" i="1" dirty="0" smtClean="0"/>
              <a:t>global classification</a:t>
            </a:r>
            <a:r>
              <a:rPr lang="en-US" sz="1300" i="1" dirty="0"/>
              <a:t>, in Proceedings of the </a:t>
            </a:r>
            <a:r>
              <a:rPr lang="en-US" sz="1300" i="1" dirty="0" smtClean="0"/>
              <a:t>26</a:t>
            </a:r>
            <a:r>
              <a:rPr lang="en-US" sz="1300" i="1" baseline="30000" dirty="0" smtClean="0"/>
              <a:t>th</a:t>
            </a:r>
            <a:r>
              <a:rPr lang="en-US" sz="1300" i="1" dirty="0" smtClean="0"/>
              <a:t> Annual </a:t>
            </a:r>
            <a:r>
              <a:rPr lang="en-US" sz="1300" i="1" dirty="0"/>
              <a:t>International Conference on Machine Learning, ICML ’09 (Association </a:t>
            </a:r>
            <a:r>
              <a:rPr lang="en-US" sz="1300" i="1" dirty="0" smtClean="0"/>
              <a:t>for Computing </a:t>
            </a:r>
            <a:r>
              <a:rPr lang="en-US" sz="1300" i="1" dirty="0"/>
              <a:t>Machinery, New York, NY, USA, 2009) p. 817–824.</a:t>
            </a:r>
            <a:r>
              <a:rPr lang="en-US" sz="1300" i="1" dirty="0"/>
              <a:t/>
            </a:r>
            <a:br>
              <a:rPr lang="en-US" sz="1300" i="1" dirty="0"/>
            </a:br>
            <a:r>
              <a:rPr lang="en-US" sz="1300" i="1" dirty="0"/>
              <a:t>[3] D. Hartmann, D. M ̈</a:t>
            </a:r>
            <a:r>
              <a:rPr lang="en-US" sz="1300" i="1" dirty="0" err="1"/>
              <a:t>uller</a:t>
            </a:r>
            <a:r>
              <a:rPr lang="en-US" sz="1300" i="1" dirty="0"/>
              <a:t>, I. Soto-Rey, and F. Kramer, Assessing the role of random forests in medical image </a:t>
            </a:r>
            <a:r>
              <a:rPr lang="en-US" sz="1300" i="1" dirty="0" smtClean="0"/>
              <a:t>segmentation (2021</a:t>
            </a:r>
            <a:r>
              <a:rPr lang="en-US" sz="1300" i="1" dirty="0"/>
              <a:t>), arXiv:2103.16492 [</a:t>
            </a:r>
            <a:r>
              <a:rPr lang="en-US" sz="1300" i="1" dirty="0" err="1"/>
              <a:t>eess.IV</a:t>
            </a:r>
            <a:r>
              <a:rPr lang="en-US" sz="1300" i="1" dirty="0"/>
              <a:t>].</a:t>
            </a:r>
            <a:r>
              <a:rPr lang="en-US" sz="1300" i="1" dirty="0"/>
              <a:t/>
            </a:r>
            <a:br>
              <a:rPr lang="en-US" sz="1300" i="1" dirty="0"/>
            </a:br>
            <a:r>
              <a:rPr lang="en-US" sz="1300" i="1" dirty="0"/>
              <a:t>[4] G. Cao, S. Wang, B. Wei, Y. Yin, and G. Yang, A hybrid </a:t>
            </a:r>
            <a:r>
              <a:rPr lang="en-US" sz="1300" i="1" dirty="0" err="1"/>
              <a:t>cnn-rf</a:t>
            </a:r>
            <a:r>
              <a:rPr lang="en-US" sz="1300" i="1" dirty="0"/>
              <a:t> method for electron microscopy images </a:t>
            </a:r>
            <a:r>
              <a:rPr lang="en-US" sz="1300" i="1" dirty="0" smtClean="0"/>
              <a:t>segmentation, Journal </a:t>
            </a:r>
            <a:r>
              <a:rPr lang="en-US" sz="1300" i="1" dirty="0"/>
              <a:t>of </a:t>
            </a:r>
            <a:r>
              <a:rPr lang="en-US" sz="1300" i="1" dirty="0" err="1"/>
              <a:t>Biomimetics</a:t>
            </a:r>
            <a:r>
              <a:rPr lang="en-US" sz="1300" i="1" dirty="0"/>
              <a:t>, Biomaterials, and </a:t>
            </a:r>
            <a:r>
              <a:rPr lang="en-US" sz="1300" i="1" dirty="0"/>
              <a:t> </a:t>
            </a:r>
            <a:r>
              <a:rPr lang="en-US" sz="1300" i="1" dirty="0" smtClean="0"/>
              <a:t> Tissue </a:t>
            </a:r>
            <a:r>
              <a:rPr lang="en-US" sz="1300" i="1" dirty="0"/>
              <a:t>Engineering 18 (2013).</a:t>
            </a:r>
            <a:r>
              <a:rPr lang="en-US" sz="1300" i="1" dirty="0"/>
              <a:t/>
            </a:r>
            <a:br>
              <a:rPr lang="en-US" sz="1300" i="1" dirty="0"/>
            </a:br>
            <a:r>
              <a:rPr lang="en-US" sz="1300" i="1" dirty="0"/>
              <a:t>[5] N. P. Das, R. G. Nazareth, S. Mishra, and G. S. </a:t>
            </a:r>
            <a:r>
              <a:rPr lang="en-US" sz="1300" i="1" dirty="0" err="1"/>
              <a:t>Thangjam</a:t>
            </a:r>
            <a:r>
              <a:rPr lang="en-US" sz="1300" i="1" dirty="0"/>
              <a:t>, Automated Detection of Lineaments on the Surface of </a:t>
            </a:r>
            <a:r>
              <a:rPr lang="en-US" sz="1300" i="1" dirty="0" smtClean="0"/>
              <a:t>Europa Using </a:t>
            </a:r>
            <a:r>
              <a:rPr lang="en-US" sz="1300" i="1" dirty="0"/>
              <a:t>Machine Learning, in 53rd Lunar and Planetary Science Conference, LPI Contributions, Vol. 2678 (2022) p. 2709</a:t>
            </a:r>
            <a:endParaRPr lang="en-US" sz="1300" i="1" dirty="0"/>
          </a:p>
        </p:txBody>
      </p:sp>
    </p:spTree>
    <p:extLst>
      <p:ext uri="{BB962C8B-B14F-4D97-AF65-F5344CB8AC3E}">
        <p14:creationId xmlns:p14="http://schemas.microsoft.com/office/powerpoint/2010/main" val="3374293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xmlns=""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4">
            <a:shade val="50000"/>
          </a:schemeClr>
        </a:lnRef>
        <a:fillRef idx="1">
          <a:schemeClr val="accent4"/>
        </a:fillRef>
        <a:effectRef idx="0">
          <a:schemeClr val="accent4"/>
        </a:effectRef>
        <a:fontRef idx="minor">
          <a:schemeClr val="lt1"/>
        </a:fontRef>
      </a:style>
    </a:spDef>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2.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609EDA-869E-4BE5-AE5D-B898C584B6FF}">
  <ds:schemaRefs>
    <ds:schemaRef ds:uri="http://purl.org/dc/elements/1.1/"/>
    <ds:schemaRef ds:uri="http://www.w3.org/XML/1998/namespace"/>
    <ds:schemaRef ds:uri="http://schemas.microsoft.com/office/infopath/2007/PartnerControls"/>
    <ds:schemaRef ds:uri="http://schemas.microsoft.com/office/2006/documentManagement/types"/>
    <ds:schemaRef ds:uri="16c05727-aa75-4e4a-9b5f-8a80a1165891"/>
    <ds:schemaRef ds:uri="http://purl.org/dc/dcmitype/"/>
    <ds:schemaRef ds:uri="71af3243-3dd4-4a8d-8c0d-dd76da1f02a5"/>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0</TotalTime>
  <Words>1038</Words>
  <Application>Microsoft Office PowerPoint</Application>
  <PresentationFormat>Widescreen</PresentationFormat>
  <Paragraphs>70</Paragraphs>
  <Slides>9</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Century Gothic</vt:lpstr>
      <vt:lpstr>Segoe UI Light</vt:lpstr>
      <vt:lpstr>Wingdings</vt:lpstr>
      <vt:lpstr>Office Theme</vt:lpstr>
      <vt:lpstr>Linea Detection of Europa Using ML Midway Report</vt:lpstr>
      <vt:lpstr>Project analysis slide 2</vt:lpstr>
      <vt:lpstr>Project analysis slide 3</vt:lpstr>
      <vt:lpstr>Project analysis slide 4</vt:lpstr>
      <vt:lpstr>Project analysis slide 5</vt:lpstr>
      <vt:lpstr>PowerPoint Presentation</vt:lpstr>
      <vt:lpstr>PowerPoint Presentation</vt:lpstr>
      <vt:lpstr>PowerPoint Presentation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2024-03-07T06:12:02Z</dcterms:created>
  <dcterms:modified xsi:type="dcterms:W3CDTF">2024-03-07T13:46:57Z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